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Gothic A1 Light" panose="020B0600000101010101" charset="-127"/>
      <p:regular r:id="rId15"/>
    </p:embeddedFont>
    <p:embeddedFont>
      <p:font typeface="Gothic A1 Light Bold" panose="020B0600000101010101" charset="-127"/>
      <p:regular r:id="rId16"/>
    </p:embeddedFont>
    <p:embeddedFont>
      <p:font typeface="Seoul Namsan Condensed Bold Bold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8" t="21575" r="1785" b="1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7092000"/>
            <a:ext cx="11815598" cy="2632997"/>
            <a:chOff x="0" y="90170"/>
            <a:chExt cx="15754131" cy="3510663"/>
          </a:xfrm>
        </p:grpSpPr>
        <p:sp>
          <p:nvSpPr>
            <p:cNvPr id="4" name="TextBox 4"/>
            <p:cNvSpPr txBox="1"/>
            <p:nvPr/>
          </p:nvSpPr>
          <p:spPr>
            <a:xfrm>
              <a:off x="0" y="90170"/>
              <a:ext cx="15754131" cy="1936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EFFFD"/>
                  </a:solidFill>
                  <a:ea typeface="Seoul Namsan Condensed Bold Bold"/>
                </a:rPr>
                <a:t>컴퓨터 구조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65110"/>
              <a:ext cx="15754131" cy="1235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 dirty="0">
                  <a:solidFill>
                    <a:srgbClr val="FEFFFD"/>
                  </a:solidFill>
                  <a:latin typeface="Gothic A1 Light Bold"/>
                </a:rPr>
                <a:t>7조- </a:t>
              </a:r>
              <a:r>
                <a:rPr lang="ko-KR" altLang="en-US" sz="2700" dirty="0">
                  <a:solidFill>
                    <a:srgbClr val="FEFFFD"/>
                  </a:solidFill>
                  <a:latin typeface="Gothic A1 Light Bold"/>
                </a:rPr>
                <a:t>박선우</a:t>
              </a:r>
              <a:r>
                <a:rPr lang="en-US" altLang="ko-KR" sz="2700" dirty="0">
                  <a:solidFill>
                    <a:srgbClr val="FEFFFD"/>
                  </a:solidFill>
                  <a:latin typeface="Gothic A1 Light Bold"/>
                </a:rPr>
                <a:t>(21812232), </a:t>
              </a:r>
              <a:r>
                <a:rPr lang="ko-KR" altLang="en-US" sz="2700" dirty="0">
                  <a:solidFill>
                    <a:srgbClr val="FEFFFD"/>
                  </a:solidFill>
                  <a:latin typeface="Gothic A1 Light Bold"/>
                </a:rPr>
                <a:t>차태현</a:t>
              </a:r>
              <a:r>
                <a:rPr lang="en-US" altLang="ko-KR" sz="2700" dirty="0">
                  <a:solidFill>
                    <a:srgbClr val="FEFFFD"/>
                  </a:solidFill>
                  <a:latin typeface="Gothic A1 Light Bold"/>
                </a:rPr>
                <a:t>(21812160), </a:t>
              </a:r>
              <a:r>
                <a:rPr lang="ko-KR" altLang="en-US" sz="2700" dirty="0" err="1">
                  <a:solidFill>
                    <a:srgbClr val="FEFFFD"/>
                  </a:solidFill>
                  <a:latin typeface="Gothic A1 Light Bold"/>
                </a:rPr>
                <a:t>권순재</a:t>
              </a:r>
              <a:r>
                <a:rPr lang="en-US" altLang="ko-KR" sz="2700" dirty="0">
                  <a:solidFill>
                    <a:srgbClr val="FEFFFD"/>
                  </a:solidFill>
                  <a:latin typeface="Gothic A1 Light Bold"/>
                </a:rPr>
                <a:t>(21812244), 	</a:t>
              </a:r>
              <a:r>
                <a:rPr lang="ko-KR" altLang="en-US" sz="2700" dirty="0" err="1">
                  <a:solidFill>
                    <a:srgbClr val="FEFFFD"/>
                  </a:solidFill>
                  <a:latin typeface="Gothic A1 Light Bold"/>
                </a:rPr>
                <a:t>손보경</a:t>
              </a:r>
              <a:r>
                <a:rPr lang="en-US" altLang="ko-KR" sz="2700" dirty="0">
                  <a:solidFill>
                    <a:srgbClr val="FEFFFD"/>
                  </a:solidFill>
                  <a:latin typeface="Gothic A1 Light Bold"/>
                </a:rPr>
                <a:t>(22012225), </a:t>
              </a:r>
              <a:r>
                <a:rPr lang="ko-KR" altLang="en-US" sz="2700" dirty="0" err="1">
                  <a:solidFill>
                    <a:srgbClr val="FEFFFD"/>
                  </a:solidFill>
                  <a:latin typeface="Gothic A1 Light Bold"/>
                </a:rPr>
                <a:t>정소현</a:t>
              </a:r>
              <a:r>
                <a:rPr lang="en-US" altLang="ko-KR" sz="2700" dirty="0">
                  <a:solidFill>
                    <a:srgbClr val="FEFFFD"/>
                  </a:solidFill>
                  <a:latin typeface="Gothic A1 Light Bold"/>
                </a:rPr>
                <a:t>(22012206)</a:t>
              </a:r>
              <a:endParaRPr lang="en-US" sz="2700" dirty="0">
                <a:solidFill>
                  <a:srgbClr val="FEFFFD"/>
                </a:solidFill>
                <a:latin typeface="Gothic A1 Light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33450"/>
            <a:ext cx="4836460" cy="76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FEFFFD"/>
                </a:solidFill>
                <a:ea typeface="Gothic A1 Light Bold"/>
              </a:rPr>
              <a:t>영남대학교</a:t>
            </a:r>
            <a:r>
              <a:rPr lang="en-US" sz="2199" dirty="0">
                <a:solidFill>
                  <a:srgbClr val="FEFFFD"/>
                </a:solidFill>
                <a:ea typeface="Gothic A1 Light Bold"/>
              </a:rPr>
              <a:t> </a:t>
            </a:r>
          </a:p>
          <a:p>
            <a:pPr>
              <a:lnSpc>
                <a:spcPts val="3079"/>
              </a:lnSpc>
            </a:pPr>
            <a:r>
              <a:rPr lang="ko-KR" altLang="en-US" sz="2199" dirty="0">
                <a:solidFill>
                  <a:srgbClr val="FEFFFD"/>
                </a:solidFill>
                <a:ea typeface="Gothic A1 Light Bold"/>
              </a:rPr>
              <a:t>정보통신공학과</a:t>
            </a:r>
            <a:endParaRPr lang="en-US" sz="2199" dirty="0">
              <a:solidFill>
                <a:srgbClr val="FEFFFD"/>
              </a:solidFill>
              <a:ea typeface="Gothic A1 Ligh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52700" y="3883660"/>
            <a:ext cx="10750062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Seoul Namsan Condensed Bold Bold"/>
              </a:rPr>
              <a:t>5G는 많은 것을 바꿀 수 있지만 비즈니스와 </a:t>
            </a:r>
          </a:p>
          <a:p>
            <a:pPr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ea typeface="Seoul Namsan Condensed Bold Bold"/>
              </a:rPr>
              <a:t>소비자를 위한 종합적인 정보 캠페인이 </a:t>
            </a:r>
          </a:p>
          <a:p>
            <a:pPr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ea typeface="Seoul Namsan Condensed Bold Bold"/>
              </a:rPr>
              <a:t>필요합니다.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93658" y="3557501"/>
            <a:ext cx="725125" cy="725125"/>
            <a:chOff x="0" y="0"/>
            <a:chExt cx="966833" cy="96683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98784" y="298784"/>
              <a:ext cx="369266" cy="36926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493658" y="6004374"/>
            <a:ext cx="725125" cy="725125"/>
            <a:chOff x="0" y="0"/>
            <a:chExt cx="966833" cy="96683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98784" y="298784"/>
              <a:ext cx="369266" cy="36926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9493658" y="4780937"/>
            <a:ext cx="725125" cy="725125"/>
            <a:chOff x="0" y="0"/>
            <a:chExt cx="966833" cy="96683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710" y="298784"/>
              <a:ext cx="295412" cy="369266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493658" y="7227811"/>
            <a:ext cx="725125" cy="725125"/>
            <a:chOff x="0" y="0"/>
            <a:chExt cx="966833" cy="96683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21276" y="298784"/>
              <a:ext cx="324282" cy="369266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9493658" y="2334064"/>
            <a:ext cx="725125" cy="725125"/>
            <a:chOff x="0" y="0"/>
            <a:chExt cx="966833" cy="966833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37389" y="298784"/>
              <a:ext cx="292055" cy="369266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10963554" y="2384524"/>
            <a:ext cx="603885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ea typeface="Gothic A1 Light Bold"/>
              </a:rPr>
              <a:t>늘어난 AI와 기계 학습에 대한 의존도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63554" y="3607961"/>
            <a:ext cx="603885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ea typeface="Gothic A1 Light Bold"/>
              </a:rPr>
              <a:t>클라우드 플랫폼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63554" y="4831397"/>
            <a:ext cx="603885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</a:rPr>
              <a:t>IoT 장치의 유입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63554" y="6054834"/>
            <a:ext cx="603885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ea typeface="Gothic A1 Light Bold"/>
              </a:rPr>
              <a:t>에코시스템 이해하기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63554" y="7278271"/>
            <a:ext cx="603885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ea typeface="Gothic A1 Light Bold"/>
              </a:rPr>
              <a:t>스마트 도시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4706620"/>
            <a:ext cx="6910754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ea typeface="Seoul Namsan Condensed Bold Bold"/>
              </a:rPr>
              <a:t>동향과 통신의 미래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10712609" cy="5496560"/>
            <a:chOff x="0" y="0"/>
            <a:chExt cx="14283479" cy="732874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4283479" cy="732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미래의 네트워크는 우리가 </a:t>
              </a:r>
            </a:p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이야기하는 지금도 이미 </a:t>
              </a:r>
            </a:p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구축되고 있습니다. 5G는 </a:t>
              </a:r>
            </a:p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이러한 미래 네트워크의 중요한 부분을 차지합니다.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750050"/>
              <a:ext cx="14283479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  <a:p>
              <a:pPr>
                <a:lnSpc>
                  <a:spcPts val="3640"/>
                </a:lnSpc>
              </a:pPr>
              <a:endParaRPr/>
            </a:p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Seoul Namsan Condensed Bold Bold"/>
                </a:rPr>
                <a:t>EBEN ALBERTYN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090" b="9090"/>
          <a:stretch>
            <a:fillRect/>
          </a:stretch>
        </p:blipFill>
        <p:spPr>
          <a:xfrm>
            <a:off x="9906000" y="0"/>
            <a:ext cx="8382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76636" y="3335250"/>
            <a:ext cx="7048972" cy="3152262"/>
            <a:chOff x="0" y="-12065"/>
            <a:chExt cx="9398629" cy="420301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065"/>
              <a:ext cx="9398629" cy="29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질문이 </a:t>
              </a:r>
            </a:p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있으신가요?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646615"/>
              <a:ext cx="7818000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FEFFFD"/>
                </a:solidFill>
                <a:ea typeface="Gothic A1 Light 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57425" y="2586174"/>
            <a:ext cx="6109053" cy="5164818"/>
            <a:chOff x="0" y="0"/>
            <a:chExt cx="8145404" cy="6886424"/>
          </a:xfrm>
        </p:grpSpPr>
        <p:sp>
          <p:nvSpPr>
            <p:cNvPr id="3" name="AutoShape 3"/>
            <p:cNvSpPr/>
            <p:nvPr/>
          </p:nvSpPr>
          <p:spPr>
            <a:xfrm>
              <a:off x="0" y="820021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118916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3417812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4716707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6015603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45415"/>
              <a:ext cx="8145404" cy="589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</a:rPr>
                <a:t>1.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03527"/>
              <a:ext cx="8145404" cy="589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</a:rPr>
                <a:t>2.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02423"/>
              <a:ext cx="8145404" cy="589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</a:rPr>
                <a:t>3.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701318"/>
              <a:ext cx="8145404" cy="589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</a:rPr>
                <a:t>4.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000214"/>
              <a:ext cx="8145404" cy="589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</a:rPr>
                <a:t>5.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299109"/>
              <a:ext cx="8145404" cy="589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97344" y="4146376"/>
            <a:ext cx="6271100" cy="2044412"/>
            <a:chOff x="0" y="0"/>
            <a:chExt cx="8361466" cy="272588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0795"/>
              <a:ext cx="8361466" cy="1472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목차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82933"/>
              <a:ext cx="6844612" cy="74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594627"/>
            <a:ext cx="7345424" cy="4578951"/>
            <a:chOff x="0" y="0"/>
            <a:chExt cx="9793899" cy="610526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065"/>
              <a:ext cx="9793899" cy="1472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01010"/>
                  </a:solidFill>
                  <a:ea typeface="Seoul Namsan Condensed Bold Bold"/>
                </a:rPr>
                <a:t>개선한</a:t>
              </a:r>
              <a:r>
                <a:rPr lang="en-US" sz="7200" dirty="0">
                  <a:solidFill>
                    <a:srgbClr val="101010"/>
                  </a:solidFill>
                  <a:ea typeface="Seoul Namsan Condensed Bold Bold"/>
                </a:rPr>
                <a:t> 점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73118"/>
              <a:ext cx="9793899" cy="2876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101010"/>
                  </a:solidFill>
                  <a:latin typeface="Gothic A1 Light"/>
                </a:rPr>
                <a:t>Hack </a:t>
              </a:r>
              <a:r>
                <a:rPr lang="en-US" sz="3000" dirty="0" err="1">
                  <a:solidFill>
                    <a:srgbClr val="101010"/>
                  </a:solidFill>
                  <a:latin typeface="Gothic A1 Light"/>
                </a:rPr>
                <a:t>cpu에서의</a:t>
              </a:r>
              <a:r>
                <a:rPr lang="en-US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sz="3000" dirty="0" err="1">
                  <a:solidFill>
                    <a:srgbClr val="101010"/>
                  </a:solidFill>
                  <a:latin typeface="Gothic A1 Light"/>
                </a:rPr>
                <a:t>산술</a:t>
              </a:r>
              <a:r>
                <a:rPr lang="en-US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sz="3000" dirty="0" err="1">
                  <a:solidFill>
                    <a:srgbClr val="101010"/>
                  </a:solidFill>
                  <a:latin typeface="Gothic A1 Light"/>
                </a:rPr>
                <a:t>논리</a:t>
              </a:r>
              <a:r>
                <a:rPr lang="en-US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sz="3000" dirty="0" err="1">
                  <a:solidFill>
                    <a:srgbClr val="101010"/>
                  </a:solidFill>
                  <a:latin typeface="Gothic A1 Light"/>
                </a:rPr>
                <a:t>장치에서는</a:t>
              </a:r>
              <a:r>
                <a:rPr lang="en-US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sz="3000" dirty="0" err="1">
                  <a:solidFill>
                    <a:srgbClr val="101010"/>
                  </a:solidFill>
                  <a:latin typeface="Gothic A1 Light"/>
                </a:rPr>
                <a:t>shiftz연산이</a:t>
              </a:r>
              <a:r>
                <a:rPr lang="en-US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sz="3000" dirty="0" err="1">
                  <a:solidFill>
                    <a:srgbClr val="101010"/>
                  </a:solidFill>
                  <a:latin typeface="Gothic A1 Light"/>
                </a:rPr>
                <a:t>많이</a:t>
              </a:r>
              <a:r>
                <a:rPr lang="en-US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sz="3000" dirty="0" err="1">
                  <a:solidFill>
                    <a:srgbClr val="101010"/>
                  </a:solidFill>
                  <a:latin typeface="Gothic A1 Light"/>
                </a:rPr>
                <a:t>아쉬웠다</a:t>
              </a:r>
              <a:r>
                <a:rPr lang="en-US" sz="3000" dirty="0">
                  <a:solidFill>
                    <a:srgbClr val="101010"/>
                  </a:solidFill>
                  <a:latin typeface="Gothic A1 Light"/>
                </a:rPr>
                <a:t>.</a:t>
              </a:r>
            </a:p>
            <a:p>
              <a:pPr>
                <a:lnSpc>
                  <a:spcPts val="4200"/>
                </a:lnSpc>
              </a:pPr>
              <a:r>
                <a:rPr lang="en-US" sz="3000" dirty="0" err="1">
                  <a:solidFill>
                    <a:srgbClr val="101010"/>
                  </a:solidFill>
                  <a:ea typeface="Gothic A1 Light"/>
                </a:rPr>
                <a:t>그래서</a:t>
              </a:r>
              <a:r>
                <a:rPr lang="en-US" sz="3000" dirty="0">
                  <a:solidFill>
                    <a:srgbClr val="101010"/>
                  </a:solidFill>
                  <a:ea typeface="Gothic A1 Light"/>
                </a:rPr>
                <a:t> </a:t>
              </a:r>
              <a:r>
                <a:rPr lang="en-US" sz="3000" dirty="0" err="1">
                  <a:solidFill>
                    <a:srgbClr val="101010"/>
                  </a:solidFill>
                  <a:ea typeface="Gothic A1 Light"/>
                </a:rPr>
                <a:t>alu에</a:t>
              </a:r>
              <a:r>
                <a:rPr lang="en-US" sz="3000" dirty="0">
                  <a:solidFill>
                    <a:srgbClr val="101010"/>
                  </a:solidFill>
                  <a:ea typeface="Gothic A1 Light"/>
                </a:rPr>
                <a:t> </a:t>
              </a:r>
              <a:r>
                <a:rPr lang="en-US" sz="3000" dirty="0" err="1">
                  <a:solidFill>
                    <a:srgbClr val="101010"/>
                  </a:solidFill>
                  <a:ea typeface="Gothic A1 Light"/>
                </a:rPr>
                <a:t>mux를</a:t>
              </a:r>
              <a:r>
                <a:rPr lang="en-US" sz="3000" dirty="0">
                  <a:solidFill>
                    <a:srgbClr val="101010"/>
                  </a:solidFill>
                  <a:ea typeface="Gothic A1 Light"/>
                </a:rPr>
                <a:t> </a:t>
              </a:r>
              <a:r>
                <a:rPr lang="en-US" sz="3000" dirty="0" err="1">
                  <a:solidFill>
                    <a:srgbClr val="101010"/>
                  </a:solidFill>
                  <a:ea typeface="Gothic A1 Light"/>
                </a:rPr>
                <a:t>추가하여</a:t>
              </a:r>
              <a:r>
                <a:rPr lang="en-US" sz="3000" dirty="0">
                  <a:solidFill>
                    <a:srgbClr val="101010"/>
                  </a:solidFill>
                  <a:ea typeface="Gothic A1 Light"/>
                </a:rPr>
                <a:t> 4가지 </a:t>
              </a:r>
              <a:r>
                <a:rPr lang="en-US" sz="3000" dirty="0" err="1">
                  <a:solidFill>
                    <a:srgbClr val="101010"/>
                  </a:solidFill>
                  <a:ea typeface="Gothic A1 Light"/>
                </a:rPr>
                <a:t>연산을</a:t>
              </a:r>
              <a:r>
                <a:rPr lang="en-US" sz="3000" dirty="0">
                  <a:solidFill>
                    <a:srgbClr val="101010"/>
                  </a:solidFill>
                  <a:ea typeface="Gothic A1 Light"/>
                </a:rPr>
                <a:t> </a:t>
              </a:r>
              <a:r>
                <a:rPr lang="en-US" sz="3000" dirty="0" err="1">
                  <a:solidFill>
                    <a:srgbClr val="101010"/>
                  </a:solidFill>
                  <a:ea typeface="Gothic A1 Light"/>
                </a:rPr>
                <a:t>구현해</a:t>
              </a:r>
              <a:r>
                <a:rPr lang="en-US" sz="3000" dirty="0">
                  <a:solidFill>
                    <a:srgbClr val="101010"/>
                  </a:solidFill>
                  <a:ea typeface="Gothic A1 Light"/>
                </a:rPr>
                <a:t> </a:t>
              </a:r>
              <a:r>
                <a:rPr lang="en-US" sz="3000" dirty="0" err="1">
                  <a:solidFill>
                    <a:srgbClr val="101010"/>
                  </a:solidFill>
                  <a:ea typeface="Gothic A1 Light"/>
                </a:rPr>
                <a:t>보았다</a:t>
              </a:r>
              <a:endParaRPr lang="en-US" sz="3000" dirty="0">
                <a:solidFill>
                  <a:srgbClr val="101010"/>
                </a:solidFill>
                <a:ea typeface="Gothic A1 Ligh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6051702" y="5124450"/>
            <a:ext cx="6109053" cy="0"/>
          </a:xfrm>
          <a:prstGeom prst="line">
            <a:avLst/>
          </a:prstGeom>
          <a:ln w="38100" cap="rnd">
            <a:solidFill>
              <a:srgbClr val="2E2D2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66472" y="2784284"/>
            <a:ext cx="6940062" cy="819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ea typeface="Seoul Namsan Condensed Bold Bold"/>
              </a:rPr>
              <a:t>개선</a:t>
            </a:r>
            <a:r>
              <a:rPr lang="en-US" sz="5000">
                <a:solidFill>
                  <a:srgbClr val="FEFFFD"/>
                </a:solidFill>
                <a:latin typeface="Seoul Namsan Condensed Bold Bold"/>
              </a:rPr>
              <a:t> 이전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1467" y="2784284"/>
            <a:ext cx="6940062" cy="819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ea typeface="Seoul Namsan Condensed Bold Bold"/>
              </a:rPr>
              <a:t>개선</a:t>
            </a:r>
            <a:r>
              <a:rPr lang="en-US" sz="5000">
                <a:solidFill>
                  <a:srgbClr val="FEFFFD"/>
                </a:solidFill>
                <a:latin typeface="Seoul Namsan Condensed Bold Bold"/>
              </a:rPr>
              <a:t> 이후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975" r="11975"/>
          <a:stretch>
            <a:fillRect/>
          </a:stretch>
        </p:blipFill>
        <p:spPr>
          <a:xfrm>
            <a:off x="10506743" y="2465517"/>
            <a:ext cx="6107787" cy="53559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73469" y="2675309"/>
            <a:ext cx="7656613" cy="4555382"/>
            <a:chOff x="0" y="0"/>
            <a:chExt cx="10208817" cy="607384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065"/>
              <a:ext cx="10208817" cy="29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Bold Bold"/>
                </a:rPr>
                <a:t>5G가 LTE보다 </a:t>
              </a:r>
            </a:p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더 나은가요?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61711"/>
              <a:ext cx="9424225" cy="74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EFFFD"/>
                  </a:solidFill>
                  <a:ea typeface="Gothic A1 Light"/>
                </a:rPr>
                <a:t>네트워크 속도의 이해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358707"/>
              <a:ext cx="9424225" cy="1730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EFFFD"/>
                  </a:solidFill>
                  <a:ea typeface="Gothic A1 Light Bold"/>
                </a:rPr>
                <a:t>우리의 미래는 5G에 달렸습니다. 낮은 주파수 대역만 사용하는 LTE와는 달리 5G는 높은 주파수에서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EFFFD"/>
                  </a:solidFill>
                  <a:ea typeface="Gothic A1 Light Bold"/>
                </a:rPr>
                <a:t>작동하며, 사용자에게 더 큰 대역폭을 제공합니다.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727" r="475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26389" y="4585335"/>
            <a:ext cx="8435222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EFFFD"/>
                </a:solidFill>
                <a:latin typeface="Seoul Namsan Condensed Bold Bold"/>
              </a:rPr>
              <a:t>5G 기술의 이점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16251"/>
            <a:ext cx="6612971" cy="3654498"/>
            <a:chOff x="0" y="0"/>
            <a:chExt cx="8817294" cy="487266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065"/>
              <a:ext cx="8817294" cy="29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비즈니스 측면의 </a:t>
              </a:r>
            </a:p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이점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74114"/>
              <a:ext cx="8817294" cy="74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EFFFD"/>
                  </a:solidFill>
                  <a:ea typeface="Gothic A1 Light"/>
                </a:rPr>
                <a:t>중소기업 역량 강화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778293"/>
            <a:ext cx="8115300" cy="6730414"/>
            <a:chOff x="0" y="0"/>
            <a:chExt cx="10820400" cy="8973885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ea typeface="Seoul Namsan Condensed Bold Bold"/>
                </a:rPr>
                <a:t>향상된 자동화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15515"/>
              <a:ext cx="10820400" cy="1172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</a:rPr>
                <a:t>5G 기술 덕분에 비즈니스는 더욱 간소화된 워크플로를 즐길 수 </a:t>
              </a:r>
            </a:p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ea typeface="Gothic A1 Light Bold"/>
                </a:rPr>
                <a:t>있습니다.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588271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ea typeface="Seoul Namsan Condensed Bold Bold"/>
                </a:rPr>
                <a:t>빅 데이터 분석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263569"/>
              <a:ext cx="10820400" cy="1172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ea typeface="Gothic A1 Light Bold"/>
                </a:rPr>
                <a:t>기업이 데이터를 더욱 잘 수집하고 저장하고 분석할 수 있게 </a:t>
              </a:r>
            </a:p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ea typeface="Gothic A1 Light Bold"/>
                </a:rPr>
                <a:t>됩니다.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136326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ea typeface="Seoul Namsan Condensed Bold Bold"/>
                </a:rPr>
                <a:t>높은 품질의 커뮤니케이션 환경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11624"/>
              <a:ext cx="10820400" cy="1172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ea typeface="Gothic A1 Light Bold"/>
                </a:rPr>
                <a:t>지연 시간이 낮으면 랙이 거의 발생하지 않고, 정말 실시간에 </a:t>
              </a:r>
            </a:p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ea typeface="Gothic A1 Light Bold"/>
                </a:rPr>
                <a:t>가까운 대응이 가능해집니다.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2736199"/>
              <a:ext cx="10820400" cy="0"/>
            </a:xfrm>
            <a:prstGeom prst="line">
              <a:avLst/>
            </a:prstGeom>
            <a:ln w="50800" cap="rnd">
              <a:solidFill>
                <a:srgbClr val="2E2D2D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6284253"/>
              <a:ext cx="10820400" cy="0"/>
            </a:xfrm>
            <a:prstGeom prst="line">
              <a:avLst/>
            </a:prstGeom>
            <a:ln w="50800" cap="rnd">
              <a:solidFill>
                <a:srgbClr val="2E2D2D"/>
              </a:solidFill>
              <a:prstDash val="sysDot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559218"/>
            <a:ext cx="8115300" cy="7168564"/>
            <a:chOff x="0" y="0"/>
            <a:chExt cx="10820400" cy="9558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ea typeface="Seoul Namsan Condensed Bold Bold"/>
                </a:rPr>
                <a:t>더욱 똑똑해진 주택과 도시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15608"/>
              <a:ext cx="10820400" cy="583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ea typeface="Gothic A1 Light Bold"/>
                </a:rPr>
                <a:t>보안과 조명, 오디오 등 다양한 분야의 기술이 발전합니다.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55388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ea typeface="Seoul Namsan Condensed Bold Bold"/>
                </a:rPr>
                <a:t>무인 자동차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23066"/>
              <a:ext cx="10820400" cy="1761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ea typeface="Gothic A1 Light Bold"/>
                </a:rPr>
                <a:t>자율주행 차량이 더욱 잘 위험을 감지하고, 다른 차량과 </a:t>
              </a:r>
            </a:p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ea typeface="Gothic A1 Light Bold"/>
                </a:rPr>
                <a:t>커뮤니케이션하고, 스마트 표지판과 상호작용하고, 지도를 따라 </a:t>
              </a:r>
            </a:p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ea typeface="Gothic A1 Light Bold"/>
                </a:rPr>
                <a:t>움직일 수 있습니다.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136326"/>
              <a:ext cx="1082040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ea typeface="Seoul Namsan Condensed Bold Bold"/>
                </a:rPr>
                <a:t>향상된 스트리밍과 엔터테인먼트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804003"/>
              <a:ext cx="10820400" cy="1761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ea typeface="Gothic A1 Light Bold"/>
                </a:rPr>
                <a:t>무제한 용량과 짧은 랙으로 모두가 더 빠른 속도의 양질의 </a:t>
              </a:r>
            </a:p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ea typeface="Gothic A1 Light Bold"/>
                </a:rPr>
                <a:t>스트리밍과 몰입 경험, 다감각 콘텐츠를 즐길 수 있습니다.</a:t>
              </a:r>
            </a:p>
            <a:p>
              <a:pPr>
                <a:lnSpc>
                  <a:spcPts val="3519"/>
                </a:lnSpc>
              </a:pPr>
              <a:endParaRPr lang="en-US" sz="2199">
                <a:solidFill>
                  <a:srgbClr val="FEFFFD"/>
                </a:solidFill>
                <a:ea typeface="Gothic A1 Light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2078974"/>
              <a:ext cx="10820400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6259911"/>
              <a:ext cx="10820400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3582951"/>
            <a:ext cx="6612971" cy="3121098"/>
            <a:chOff x="0" y="0"/>
            <a:chExt cx="8817294" cy="416146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2065"/>
              <a:ext cx="8817294" cy="293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일상생활 측면의 </a:t>
              </a:r>
            </a:p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ea typeface="Seoul Namsan Condensed Bold Bold"/>
                </a:rPr>
                <a:t>이점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418514"/>
              <a:ext cx="8817294" cy="74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EFFFD"/>
                  </a:solidFill>
                  <a:ea typeface="Gothic A1 Light"/>
                </a:rPr>
                <a:t>일상생활에 편리함 더하기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629" r="19592"/>
          <a:stretch>
            <a:fillRect/>
          </a:stretch>
        </p:blipFill>
        <p:spPr>
          <a:xfrm>
            <a:off x="0" y="-167640"/>
            <a:ext cx="4719646" cy="107033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765512" y="2361038"/>
            <a:ext cx="10244007" cy="4717819"/>
            <a:chOff x="0" y="-12065"/>
            <a:chExt cx="13658676" cy="6290424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065"/>
              <a:ext cx="13658676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altLang="ko-KR" sz="7200" dirty="0" err="1">
                  <a:solidFill>
                    <a:srgbClr val="101010"/>
                  </a:solidFill>
                  <a:ea typeface="Seoul Namsan Condensed Bold Bold"/>
                </a:rPr>
                <a:t>개선한</a:t>
              </a:r>
              <a:r>
                <a:rPr lang="en-US" altLang="ko-KR" sz="7200" dirty="0">
                  <a:solidFill>
                    <a:srgbClr val="101010"/>
                  </a:solidFill>
                  <a:ea typeface="Seoul Namsan Condensed Bold Bold"/>
                </a:rPr>
                <a:t> 점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57330"/>
              <a:ext cx="10567692" cy="2821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altLang="ko-KR" sz="3000" dirty="0">
                  <a:solidFill>
                    <a:srgbClr val="101010"/>
                  </a:solidFill>
                  <a:latin typeface="Gothic A1 Light"/>
                </a:rPr>
                <a:t>Hack </a:t>
              </a:r>
              <a:r>
                <a:rPr lang="en-US" altLang="ko-KR" sz="3000" dirty="0" err="1">
                  <a:solidFill>
                    <a:srgbClr val="101010"/>
                  </a:solidFill>
                  <a:latin typeface="Gothic A1 Light"/>
                </a:rPr>
                <a:t>cpu에서의</a:t>
              </a:r>
              <a:r>
                <a:rPr lang="en-US" altLang="ko-KR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altLang="ko-KR" sz="3000" dirty="0" err="1">
                  <a:solidFill>
                    <a:srgbClr val="101010"/>
                  </a:solidFill>
                  <a:latin typeface="Gothic A1 Light"/>
                </a:rPr>
                <a:t>산술</a:t>
              </a:r>
              <a:r>
                <a:rPr lang="en-US" altLang="ko-KR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altLang="ko-KR" sz="3000" dirty="0" err="1">
                  <a:solidFill>
                    <a:srgbClr val="101010"/>
                  </a:solidFill>
                  <a:latin typeface="Gothic A1 Light"/>
                </a:rPr>
                <a:t>논리</a:t>
              </a:r>
              <a:r>
                <a:rPr lang="en-US" altLang="ko-KR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altLang="ko-KR" sz="3000" dirty="0" err="1">
                  <a:solidFill>
                    <a:srgbClr val="101010"/>
                  </a:solidFill>
                  <a:latin typeface="Gothic A1 Light"/>
                </a:rPr>
                <a:t>장치에서는</a:t>
              </a:r>
              <a:r>
                <a:rPr lang="en-US" altLang="ko-KR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altLang="ko-KR" sz="3000" dirty="0" err="1">
                  <a:solidFill>
                    <a:srgbClr val="101010"/>
                  </a:solidFill>
                  <a:latin typeface="Gothic A1 Light"/>
                </a:rPr>
                <a:t>shift연산이</a:t>
              </a:r>
              <a:r>
                <a:rPr lang="en-US" altLang="ko-KR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altLang="ko-KR" sz="3000" dirty="0" err="1">
                  <a:solidFill>
                    <a:srgbClr val="101010"/>
                  </a:solidFill>
                  <a:latin typeface="Gothic A1 Light"/>
                </a:rPr>
                <a:t>많이</a:t>
              </a:r>
              <a:r>
                <a:rPr lang="en-US" altLang="ko-KR" sz="3000" dirty="0">
                  <a:solidFill>
                    <a:srgbClr val="101010"/>
                  </a:solidFill>
                  <a:latin typeface="Gothic A1 Light"/>
                </a:rPr>
                <a:t> </a:t>
              </a:r>
              <a:r>
                <a:rPr lang="en-US" altLang="ko-KR" sz="3000" dirty="0" err="1">
                  <a:solidFill>
                    <a:srgbClr val="101010"/>
                  </a:solidFill>
                  <a:latin typeface="Gothic A1 Light"/>
                </a:rPr>
                <a:t>아쉬웠다</a:t>
              </a:r>
              <a:r>
                <a:rPr lang="en-US" altLang="ko-KR" sz="3000" dirty="0">
                  <a:solidFill>
                    <a:srgbClr val="101010"/>
                  </a:solidFill>
                  <a:latin typeface="Gothic A1 Light"/>
                </a:rPr>
                <a:t>.</a:t>
              </a:r>
            </a:p>
            <a:p>
              <a:pPr>
                <a:lnSpc>
                  <a:spcPts val="4200"/>
                </a:lnSpc>
              </a:pPr>
              <a:r>
                <a:rPr lang="en-US" altLang="ko-KR" sz="3000" dirty="0" err="1">
                  <a:solidFill>
                    <a:srgbClr val="101010"/>
                  </a:solidFill>
                  <a:ea typeface="Gothic A1 Light"/>
                </a:rPr>
                <a:t>그래서</a:t>
              </a:r>
              <a:r>
                <a:rPr lang="en-US" altLang="ko-KR" sz="3000" dirty="0">
                  <a:solidFill>
                    <a:srgbClr val="101010"/>
                  </a:solidFill>
                  <a:ea typeface="Gothic A1 Light"/>
                </a:rPr>
                <a:t> </a:t>
              </a:r>
              <a:r>
                <a:rPr lang="en-US" altLang="ko-KR" sz="3000" dirty="0" err="1">
                  <a:solidFill>
                    <a:srgbClr val="101010"/>
                  </a:solidFill>
                  <a:ea typeface="Gothic A1 Light"/>
                </a:rPr>
                <a:t>alu에</a:t>
              </a:r>
              <a:r>
                <a:rPr lang="en-US" altLang="ko-KR" sz="3000" dirty="0">
                  <a:solidFill>
                    <a:srgbClr val="101010"/>
                  </a:solidFill>
                  <a:ea typeface="Gothic A1 Light"/>
                </a:rPr>
                <a:t> </a:t>
              </a:r>
              <a:r>
                <a:rPr lang="en-US" altLang="ko-KR" sz="3000" dirty="0" err="1">
                  <a:solidFill>
                    <a:srgbClr val="101010"/>
                  </a:solidFill>
                  <a:ea typeface="Gothic A1 Light"/>
                </a:rPr>
                <a:t>mux를</a:t>
              </a:r>
              <a:r>
                <a:rPr lang="en-US" altLang="ko-KR" sz="3000" dirty="0">
                  <a:solidFill>
                    <a:srgbClr val="101010"/>
                  </a:solidFill>
                  <a:ea typeface="Gothic A1 Light"/>
                </a:rPr>
                <a:t> </a:t>
              </a:r>
              <a:r>
                <a:rPr lang="en-US" altLang="ko-KR" sz="3000" dirty="0" err="1">
                  <a:solidFill>
                    <a:srgbClr val="101010"/>
                  </a:solidFill>
                  <a:ea typeface="Gothic A1 Light"/>
                </a:rPr>
                <a:t>추가하여</a:t>
              </a:r>
              <a:r>
                <a:rPr lang="en-US" altLang="ko-KR" sz="3000" dirty="0">
                  <a:solidFill>
                    <a:srgbClr val="101010"/>
                  </a:solidFill>
                  <a:ea typeface="Gothic A1 Light"/>
                </a:rPr>
                <a:t> 4가지 </a:t>
              </a:r>
              <a:r>
                <a:rPr lang="en-US" altLang="ko-KR" sz="3000" dirty="0" err="1">
                  <a:solidFill>
                    <a:srgbClr val="101010"/>
                  </a:solidFill>
                  <a:ea typeface="Gothic A1 Light"/>
                </a:rPr>
                <a:t>연산을</a:t>
              </a:r>
              <a:r>
                <a:rPr lang="en-US" altLang="ko-KR" sz="3000" dirty="0">
                  <a:solidFill>
                    <a:srgbClr val="101010"/>
                  </a:solidFill>
                  <a:ea typeface="Gothic A1 Light"/>
                </a:rPr>
                <a:t> </a:t>
              </a:r>
              <a:r>
                <a:rPr lang="en-US" altLang="ko-KR" sz="3000" dirty="0" err="1">
                  <a:solidFill>
                    <a:srgbClr val="101010"/>
                  </a:solidFill>
                  <a:ea typeface="Gothic A1 Light"/>
                </a:rPr>
                <a:t>구현해</a:t>
              </a:r>
              <a:r>
                <a:rPr lang="en-US" altLang="ko-KR" sz="3000" dirty="0">
                  <a:solidFill>
                    <a:srgbClr val="101010"/>
                  </a:solidFill>
                  <a:ea typeface="Gothic A1 Light"/>
                </a:rPr>
                <a:t> </a:t>
              </a:r>
              <a:r>
                <a:rPr lang="en-US" altLang="ko-KR" sz="3000" dirty="0" err="1">
                  <a:solidFill>
                    <a:srgbClr val="101010"/>
                  </a:solidFill>
                  <a:ea typeface="Gothic A1 Light"/>
                </a:rPr>
                <a:t>보았다</a:t>
              </a:r>
              <a:endParaRPr lang="en-US" altLang="ko-KR" sz="3000" dirty="0">
                <a:solidFill>
                  <a:srgbClr val="101010"/>
                </a:solidFill>
                <a:ea typeface="Gothic A1 Ligh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302</Words>
  <Application>Microsoft Office PowerPoint</Application>
  <PresentationFormat>사용자 지정</PresentationFormat>
  <Paragraphs>66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Seoul Namsan Condensed Bold Bold</vt:lpstr>
      <vt:lpstr>Arial</vt:lpstr>
      <vt:lpstr>Calibri</vt:lpstr>
      <vt:lpstr>Gothic A1 Light</vt:lpstr>
      <vt:lpstr>Gothic A1 Light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흰색 사진 중심 5G 기술 기술 프레젠테이션</dc:title>
  <cp:lastModifiedBy>소현</cp:lastModifiedBy>
  <cp:revision>2</cp:revision>
  <dcterms:created xsi:type="dcterms:W3CDTF">2006-08-16T00:00:00Z</dcterms:created>
  <dcterms:modified xsi:type="dcterms:W3CDTF">2021-11-26T06:11:55Z</dcterms:modified>
  <dc:identifier>DAEwwPShcSo</dc:identifier>
</cp:coreProperties>
</file>